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5" r:id="rId2"/>
    <p:sldId id="370" r:id="rId3"/>
    <p:sldId id="369" r:id="rId4"/>
    <p:sldId id="371" r:id="rId5"/>
    <p:sldId id="372" r:id="rId6"/>
    <p:sldId id="373" r:id="rId7"/>
    <p:sldId id="374" r:id="rId8"/>
    <p:sldId id="349" r:id="rId9"/>
    <p:sldId id="376" r:id="rId10"/>
    <p:sldId id="399" r:id="rId11"/>
    <p:sldId id="377" r:id="rId12"/>
    <p:sldId id="348" r:id="rId13"/>
    <p:sldId id="378" r:id="rId14"/>
    <p:sldId id="383" r:id="rId15"/>
    <p:sldId id="402" r:id="rId16"/>
    <p:sldId id="328" r:id="rId17"/>
    <p:sldId id="379" r:id="rId18"/>
    <p:sldId id="394" r:id="rId19"/>
    <p:sldId id="396" r:id="rId20"/>
    <p:sldId id="397" r:id="rId21"/>
    <p:sldId id="382" r:id="rId22"/>
    <p:sldId id="386" r:id="rId23"/>
    <p:sldId id="401" r:id="rId24"/>
    <p:sldId id="387" r:id="rId25"/>
    <p:sldId id="390" r:id="rId26"/>
    <p:sldId id="391" r:id="rId27"/>
    <p:sldId id="392" r:id="rId28"/>
    <p:sldId id="400" r:id="rId29"/>
  </p:sldIdLst>
  <p:sldSz cx="9144000" cy="6858000" type="screen4x3"/>
  <p:notesSz cx="6807200" cy="9939338"/>
  <p:custShowLst>
    <p:custShow name="Evalutation" id="0">
      <p:sldLst>
        <p:sld r:id="rId18"/>
      </p:sldLst>
    </p:custShow>
    <p:custShow name="Supports Marketing &amp; Communication et outils commerciaux" id="1">
      <p:sldLst>
        <p:sld r:id="rId19"/>
        <p:sld r:id="rId20"/>
        <p:sld r:id="rId21"/>
        <p:sld r:id="rId22"/>
        <p:sld r:id="rId23"/>
        <p:sld r:id="rId25"/>
        <p:sld r:id="rId24"/>
      </p:sldLst>
    </p:custShow>
    <p:custShow name="Formation" id="2">
      <p:sldLst>
        <p:sld r:id="rId26"/>
      </p:sldLst>
    </p:custShow>
    <p:custShow name="Accompagnement" id="3">
      <p:sldLst>
        <p:sld r:id="rId27"/>
        <p:sld r:id="rId28"/>
      </p:sldLst>
    </p:custShow>
    <p:custShow name="Mission de Biom" id="4">
      <p:sldLst>
        <p:sld r:id="rId29"/>
      </p:sldLst>
    </p:custShow>
    <p:custShow name="Comment communiquer..." id="5">
      <p:sldLst>
        <p:sld r:id="rId7"/>
        <p:sld r:id="rId8"/>
      </p:sldLst>
    </p:custShow>
    <p:custShow name="Mission" id="6">
      <p:sldLst>
        <p:sld r:id="rId5"/>
      </p:sldLst>
    </p:custShow>
    <p:custShow name="Leclerc" id="7">
      <p:sldLst/>
    </p:custShow>
    <p:custShow name="Où va mon argent" id="8">
      <p:sldLst>
        <p:sld r:id="rId20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4E39"/>
    <a:srgbClr val="C80000"/>
    <a:srgbClr val="84BD00"/>
    <a:srgbClr val="F15532"/>
    <a:srgbClr val="8DC640"/>
    <a:srgbClr val="F15A37"/>
    <a:srgbClr val="62B5E5"/>
    <a:srgbClr val="3C393A"/>
    <a:srgbClr val="63BAE5"/>
    <a:srgbClr val="F640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364" autoAdjust="0"/>
  </p:normalViewPr>
  <p:slideViewPr>
    <p:cSldViewPr>
      <p:cViewPr varScale="1">
        <p:scale>
          <a:sx n="70" d="100"/>
          <a:sy n="70" d="100"/>
        </p:scale>
        <p:origin x="11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50\plateforme_interne\FICHIER%20CLIENT%20COMPL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50\plateforme_interne\FICHIER%20CLIENT%20COMPL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50\plateforme_interne\FICHIER%20CLIENT%20COMPL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'[FICHIER CLIENT COMPLET.xlsx]Effectif'!$C$194</c:f>
              <c:strCache>
                <c:ptCount val="1"/>
                <c:pt idx="0">
                  <c:v>Effectifs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9A-435D-BEB6-A8439021B0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9A-435D-BEB6-A8439021B0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9A-435D-BEB6-A8439021B0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9A-435D-BEB6-A8439021B0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'[FICHIER CLIENT COMPLET.xlsx]Effectif'!$B$195:$B$198</c:f>
              <c:strCache>
                <c:ptCount val="4"/>
                <c:pt idx="0">
                  <c:v>TPE</c:v>
                </c:pt>
                <c:pt idx="1">
                  <c:v>PME</c:v>
                </c:pt>
                <c:pt idx="2">
                  <c:v>ETI</c:v>
                </c:pt>
                <c:pt idx="3">
                  <c:v>GE</c:v>
                </c:pt>
              </c:strCache>
            </c:strRef>
          </c:cat>
          <c:val>
            <c:numRef>
              <c:f>'[FICHIER CLIENT COMPLET.xlsx]Effectif'!$C$195:$C$198</c:f>
              <c:numCache>
                <c:formatCode>General</c:formatCode>
                <c:ptCount val="4"/>
                <c:pt idx="0">
                  <c:v>127</c:v>
                </c:pt>
                <c:pt idx="1">
                  <c:v>116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9A-435D-BEB6-A8439021B0E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'[FICHIER CLIENT COMPLET.xlsx]Région'!$C$3</c:f>
              <c:strCache>
                <c:ptCount val="1"/>
                <c:pt idx="0">
                  <c:v>Effectif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04-4EC8-BCAE-143D2F7B3E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04-4EC8-BCAE-143D2F7B3E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04-4EC8-BCAE-143D2F7B3E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04-4EC8-BCAE-143D2F7B3E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04-4EC8-BCAE-143D2F7B3E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04-4EC8-BCAE-143D2F7B3E2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33089545598378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'[FICHIER CLIENT COMPLET.xlsx]Région'!$B$4:$B$9</c:f>
              <c:strCache>
                <c:ptCount val="6"/>
                <c:pt idx="0">
                  <c:v>DOM</c:v>
                </c:pt>
                <c:pt idx="1">
                  <c:v>Ile de France</c:v>
                </c:pt>
                <c:pt idx="2">
                  <c:v>Nord Ouest</c:v>
                </c:pt>
                <c:pt idx="3">
                  <c:v>Nord Est</c:v>
                </c:pt>
                <c:pt idx="4">
                  <c:v>Sud Ouest</c:v>
                </c:pt>
                <c:pt idx="5">
                  <c:v>Sud Est</c:v>
                </c:pt>
              </c:strCache>
            </c:strRef>
          </c:cat>
          <c:val>
            <c:numRef>
              <c:f>'[FICHIER CLIENT COMPLET.xlsx]Région'!$C$4:$C$9</c:f>
              <c:numCache>
                <c:formatCode>General</c:formatCode>
                <c:ptCount val="6"/>
                <c:pt idx="0">
                  <c:v>63</c:v>
                </c:pt>
                <c:pt idx="1">
                  <c:v>11</c:v>
                </c:pt>
                <c:pt idx="2">
                  <c:v>232</c:v>
                </c:pt>
                <c:pt idx="3">
                  <c:v>39</c:v>
                </c:pt>
                <c:pt idx="4">
                  <c:v>18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604-4EC8-BCAE-143D2F7B3E2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'[FICHIER CLIENT COMPLET.xlsx]Secteur d''activités'!$C$3</c:f>
              <c:strCache>
                <c:ptCount val="1"/>
                <c:pt idx="0">
                  <c:v>Effectif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EA-42DB-B8B5-06BF8CC400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EA-42DB-B8B5-06BF8CC400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EA-42DB-B8B5-06BF8CC400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EA-42DB-B8B5-06BF8CC400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EA-42DB-B8B5-06BF8CC400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9EA-42DB-B8B5-06BF8CC4005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924376061468903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'[FICHIER CLIENT COMPLET.xlsx]Secteur d''activités'!$B$4:$B$9</c:f>
              <c:strCache>
                <c:ptCount val="6"/>
                <c:pt idx="0">
                  <c:v>Agriculture</c:v>
                </c:pt>
                <c:pt idx="1">
                  <c:v>BTP</c:v>
                </c:pt>
                <c:pt idx="2">
                  <c:v>Commerce</c:v>
                </c:pt>
                <c:pt idx="3">
                  <c:v>Industrie Extractive</c:v>
                </c:pt>
                <c:pt idx="4">
                  <c:v>Industrie Manufacturière</c:v>
                </c:pt>
                <c:pt idx="5">
                  <c:v>Service</c:v>
                </c:pt>
              </c:strCache>
            </c:strRef>
          </c:cat>
          <c:val>
            <c:numRef>
              <c:f>'[FICHIER CLIENT COMPLET.xlsx]Secteur d''activités'!$C$4:$C$9</c:f>
              <c:numCache>
                <c:formatCode>General</c:formatCode>
                <c:ptCount val="6"/>
                <c:pt idx="0">
                  <c:v>10</c:v>
                </c:pt>
                <c:pt idx="1">
                  <c:v>87</c:v>
                </c:pt>
                <c:pt idx="2">
                  <c:v>52</c:v>
                </c:pt>
                <c:pt idx="3">
                  <c:v>1</c:v>
                </c:pt>
                <c:pt idx="4">
                  <c:v>45</c:v>
                </c:pt>
                <c:pt idx="5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9EA-42DB-B8B5-06BF8CC400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317AA-BFDD-4AF5-83F5-0BE124736887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4856-D921-46C6-B3E6-53E1CFF7B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40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840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16B9-09CA-4732-A8A8-90900C19EF22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548F-9608-4ECA-96CD-E78F251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1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56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0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66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00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9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224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860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27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5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2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83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3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8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34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0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D548F-9608-4ECA-96CD-E78F2511C84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8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62B5E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862D-B079-4506-B32A-216DC6B49063}" type="datetime1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3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CFC-9EEF-4DC8-BA09-8BCB3DBED537}" type="datetime1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32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205B-B8D9-44D3-9186-CD4798DF90A1}" type="datetime1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3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que gé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62B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C017D-FBDB-4C80-A56B-96E938B6BBF8}" type="datetime1">
              <a:rPr lang="fr-FR" smtClean="0"/>
              <a:t>24/01/2017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4357C7-01A7-4865-95DA-83F0508D921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589240"/>
            <a:ext cx="3744416" cy="11775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219285"/>
            <a:ext cx="2489300" cy="56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6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2B5E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B7E7-77A4-46DC-B242-5AD723AE5A39}" type="datetime1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50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2B5E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7EB0-7D5E-4405-8230-3EFBAAA0FE36}" type="datetime1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58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2B5E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3797-A7F5-4C66-90AD-520DCC870BF2}" type="datetime1">
              <a:rPr lang="fr-FR" smtClean="0"/>
              <a:t>24/01/2017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60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2B5E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761A-DA8E-4B64-B9E5-50995BDE5836}" type="datetime1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0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765-5010-4CCB-B4FD-3D378F1DE323}" type="datetime1">
              <a:rPr lang="fr-FR" smtClean="0"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4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7AD9-4206-482A-96F7-88C26F6BB337}" type="datetime1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1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AF07-EBA4-44CE-AE3F-CAFDEA2E5155}" type="datetime1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58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4910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2023-A961-4D75-8AED-CA1A8DED2F93}" type="datetime1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57C7-01A7-4865-95DA-83F0508D9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4BD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png"/><Relationship Id="rId3" Type="http://schemas.openxmlformats.org/officeDocument/2006/relationships/image" Target="../media/image40.jpeg"/><Relationship Id="rId21" Type="http://schemas.openxmlformats.org/officeDocument/2006/relationships/image" Target="../media/image8.pn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" Type="http://schemas.openxmlformats.org/officeDocument/2006/relationships/image" Target="../media/image12.jpeg"/><Relationship Id="rId16" Type="http://schemas.openxmlformats.org/officeDocument/2006/relationships/image" Target="../media/image53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19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46.emf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6.jpeg"/><Relationship Id="rId7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results?search_query=biomattitude" TargetMode="External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results?search_query=biomattitud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8.png"/><Relationship Id="rId7" Type="http://schemas.openxmlformats.org/officeDocument/2006/relationships/hyperlink" Target="https://www.youtube.com/results?search_query=biomattitu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gif"/><Relationship Id="rId5" Type="http://schemas.openxmlformats.org/officeDocument/2006/relationships/image" Target="../media/image12.jpeg"/><Relationship Id="rId4" Type="http://schemas.openxmlformats.org/officeDocument/2006/relationships/image" Target="../media/image59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sults?search_query=biomattitude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8.png"/><Relationship Id="rId4" Type="http://schemas.openxmlformats.org/officeDocument/2006/relationships/image" Target="../media/image61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Ls-wYp43_4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biomattitud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6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results?search_query=biomattitude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hyperlink" Target="https://www.youtube.com/results?search_query=biomattitu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hyperlink" Target="https://www.youtube.com/results?search_query=biomattitu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g"/><Relationship Id="rId4" Type="http://schemas.openxmlformats.org/officeDocument/2006/relationships/image" Target="../media/image7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results?search_query=biomattitude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13.png"/><Relationship Id="rId5" Type="http://schemas.openxmlformats.org/officeDocument/2006/relationships/image" Target="../media/image81.png"/><Relationship Id="rId10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80.png"/><Relationship Id="rId9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Ls-wYp43_4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iomattitude.com/wp-content/uploads/2015/04/DEVIS-BIOM-ATLANTELEC.pdf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://www.edicolor.net/blog/fr/demarche-rse-edicolor/" TargetMode="External"/><Relationship Id="rId7" Type="http://schemas.openxmlformats.org/officeDocument/2006/relationships/hyperlink" Target="http://biomattitude.com/wp-content/uploads/2016/02/R%C3%A9ponse-Appel-Offre-Public.pdf" TargetMode="External"/><Relationship Id="rId12" Type="http://schemas.openxmlformats.org/officeDocument/2006/relationships/hyperlink" Target="http://biomattitude.com/wp-content/uploads/2016/07/DP-GT-BIOM.pdf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89.jpeg"/><Relationship Id="rId5" Type="http://schemas.openxmlformats.org/officeDocument/2006/relationships/image" Target="../media/image85.png"/><Relationship Id="rId15" Type="http://schemas.openxmlformats.org/officeDocument/2006/relationships/image" Target="../media/image13.png"/><Relationship Id="rId10" Type="http://schemas.openxmlformats.org/officeDocument/2006/relationships/image" Target="../media/image88.png"/><Relationship Id="rId4" Type="http://schemas.openxmlformats.org/officeDocument/2006/relationships/hyperlink" Target="http://biomattitude.com/category/adherents/temoignages-adherents/" TargetMode="External"/><Relationship Id="rId9" Type="http://schemas.openxmlformats.org/officeDocument/2006/relationships/image" Target="../media/image87.jpeg"/><Relationship Id="rId14" Type="http://schemas.openxmlformats.org/officeDocument/2006/relationships/hyperlink" Target="https://www.youtube.com/results?search_query=biomattitud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0.jpeg"/><Relationship Id="rId7" Type="http://schemas.openxmlformats.org/officeDocument/2006/relationships/hyperlink" Target="https://www.youtube.com/results?search_query=biomattitu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12.jpe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results?search_query=biomattitude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8.png"/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hyperlink" Target="https://www.youtube.com/results?search_query=biomattitude" TargetMode="External"/><Relationship Id="rId5" Type="http://schemas.openxmlformats.org/officeDocument/2006/relationships/image" Target="../media/image97.jpeg"/><Relationship Id="rId10" Type="http://schemas.openxmlformats.org/officeDocument/2006/relationships/image" Target="../media/image12.jpeg"/><Relationship Id="rId4" Type="http://schemas.openxmlformats.org/officeDocument/2006/relationships/image" Target="../media/image96.png"/><Relationship Id="rId9" Type="http://schemas.openxmlformats.org/officeDocument/2006/relationships/image" Target="../media/image10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_Ryg9cPPR0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results?search_query=biomattitud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12" Type="http://schemas.openxmlformats.org/officeDocument/2006/relationships/image" Target="../media/image23.jpeg"/><Relationship Id="rId2" Type="http://schemas.openxmlformats.org/officeDocument/2006/relationships/hyperlink" Target="http://biomattitude.com/la-grille-danalyse-de-lalgorithme-bi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hyperlink" Target="http://biomattitude.com/pourquoi/le-calcul/" TargetMode="External"/><Relationship Id="rId5" Type="http://schemas.openxmlformats.org/officeDocument/2006/relationships/hyperlink" Target="http://biomattitude.com/les-referentiels-utilises-par-lalgorithme-bi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hyperlink" Target="https://www.youtube.com/results?search_query=biomattitu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results?search_query=biomattitude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results?search_query=biomattitud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jpeg"/><Relationship Id="rId3" Type="http://schemas.openxmlformats.org/officeDocument/2006/relationships/image" Target="../media/image26.jpeg"/><Relationship Id="rId7" Type="http://schemas.openxmlformats.org/officeDocument/2006/relationships/hyperlink" Target="https://www.youtube.com/results?search_query=biomattitude" TargetMode="External"/><Relationship Id="rId12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31.png"/><Relationship Id="rId5" Type="http://schemas.openxmlformats.org/officeDocument/2006/relationships/image" Target="../media/image28.jpeg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s://www.youtube.com/watch?v=hLs-wYp43_4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37.png"/><Relationship Id="rId12" Type="http://schemas.openxmlformats.org/officeDocument/2006/relationships/hyperlink" Target="https://www.youtube.com/watch?v=EmAz9c2VNAA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hyperlink" Target="http://biomattitude.com/video-biom-un-outil-de-differenciation-commerciale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www.youtube.com/watch?v=_MhsvqZWdJg" TargetMode="External"/><Relationship Id="rId4" Type="http://schemas.openxmlformats.org/officeDocument/2006/relationships/hyperlink" Target="https://www.youtube.com/results?search_query=biomattitude" TargetMode="External"/><Relationship Id="rId9" Type="http://schemas.openxmlformats.org/officeDocument/2006/relationships/image" Target="../media/image39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829392" cy="68602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37440" y="2132856"/>
            <a:ext cx="29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Présentation </a:t>
            </a:r>
            <a:endParaRPr lang="fr-FR" sz="16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4128" y="317174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155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démarche</a:t>
            </a:r>
            <a:endParaRPr lang="fr-FR" sz="2400" b="1" dirty="0">
              <a:solidFill>
                <a:srgbClr val="F155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04248" y="414907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84BD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 attitude</a:t>
            </a:r>
            <a:endParaRPr lang="fr-FR" sz="2400" b="1" dirty="0">
              <a:solidFill>
                <a:srgbClr val="84BD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24128" y="623731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Mettez-vous en mode diaporama et en connexion internet pour visualiser les vidéos</a:t>
            </a:r>
            <a:endParaRPr lang="fr-FR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244408" y="6668199"/>
            <a:ext cx="792088" cy="10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48748"/>
            <a:ext cx="408013" cy="4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1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38" name="Connecteur droit 37"/>
          <p:cNvCxnSpPr/>
          <p:nvPr/>
        </p:nvCxnSpPr>
        <p:spPr>
          <a:xfrm>
            <a:off x="3923802" y="2410436"/>
            <a:ext cx="5688" cy="106980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60" idx="4"/>
            <a:endCxn id="35" idx="0"/>
          </p:cNvCxnSpPr>
          <p:nvPr/>
        </p:nvCxnSpPr>
        <p:spPr>
          <a:xfrm flipH="1">
            <a:off x="6109866" y="2423155"/>
            <a:ext cx="4577" cy="104689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 flipH="1">
            <a:off x="1783590" y="2570265"/>
            <a:ext cx="1" cy="89911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941511" y="3469381"/>
            <a:ext cx="1649506" cy="1377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  <a:p>
            <a:pPr algn="ctr"/>
            <a:endParaRPr lang="fr-FR" sz="1050" dirty="0">
              <a:solidFill>
                <a:schemeClr val="tx1"/>
              </a:solidFill>
            </a:endParaRP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Environnement (14001)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Santé-sécurité (18001)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RSE (26000)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Certifications, labels et scoring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941511" y="2738615"/>
            <a:ext cx="1670041" cy="4917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Outils de management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116376" y="2747002"/>
            <a:ext cx="1656242" cy="4917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Algorithme BIOM</a:t>
            </a:r>
          </a:p>
          <a:p>
            <a:pPr algn="ctr"/>
            <a:r>
              <a:rPr lang="fr-FR" sz="1350" dirty="0"/>
              <a:t>Outils commerciaux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281585" y="2747002"/>
            <a:ext cx="1649802" cy="4917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Réseau d’acteurs de la Biom-économie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86596" y="4891416"/>
            <a:ext cx="1946689" cy="1057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" name="Rectangle à coins arrondis 30"/>
          <p:cNvSpPr/>
          <p:nvPr/>
        </p:nvSpPr>
        <p:spPr>
          <a:xfrm>
            <a:off x="3116376" y="3480240"/>
            <a:ext cx="1660385" cy="13664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Calcul en € 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du service social et environnemental rendu par l’entreprise à la population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5288344" y="3470050"/>
            <a:ext cx="1643042" cy="2097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Les apports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Différenciation concurrentielle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Développement du chiffre d’affaires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Sens et cohésion d’équipe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Projet de société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784" y="5141616"/>
            <a:ext cx="1103957" cy="7926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3" name="ZoneTexte 42"/>
          <p:cNvSpPr txBox="1"/>
          <p:nvPr/>
        </p:nvSpPr>
        <p:spPr>
          <a:xfrm flipH="1">
            <a:off x="3758231" y="3401216"/>
            <a:ext cx="341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€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1710" y="3540607"/>
            <a:ext cx="434615" cy="299532"/>
          </a:xfrm>
          <a:prstGeom prst="rect">
            <a:avLst/>
          </a:prstGeom>
        </p:spPr>
      </p:pic>
      <p:pic>
        <p:nvPicPr>
          <p:cNvPr id="1026" name="Picture 2" descr="diploma vetores e fotos - recursos gráficos gratui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75" y="3495948"/>
            <a:ext cx="344075" cy="3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80" y="4943274"/>
            <a:ext cx="1060161" cy="794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Groupe 18"/>
          <p:cNvGrpSpPr/>
          <p:nvPr/>
        </p:nvGrpSpPr>
        <p:grpSpPr>
          <a:xfrm>
            <a:off x="7476215" y="1674214"/>
            <a:ext cx="1537259" cy="1514311"/>
            <a:chOff x="9311268" y="4147524"/>
            <a:chExt cx="1773044" cy="1745572"/>
          </a:xfrm>
        </p:grpSpPr>
        <p:sp>
          <p:nvSpPr>
            <p:cNvPr id="16" name="Ellipse 15"/>
            <p:cNvSpPr/>
            <p:nvPr/>
          </p:nvSpPr>
          <p:spPr>
            <a:xfrm>
              <a:off x="9311268" y="4147524"/>
              <a:ext cx="1773044" cy="17455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9421451" y="4279781"/>
              <a:ext cx="155002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BUT :</a:t>
              </a:r>
            </a:p>
            <a:p>
              <a:pPr algn="ctr"/>
              <a:r>
                <a:rPr lang="fr-FR" sz="1200" dirty="0"/>
                <a:t>Une économie au service de l’emploi et de l’environnement</a:t>
              </a:r>
            </a:p>
          </p:txBody>
        </p:sp>
      </p:grpSp>
      <p:sp>
        <p:nvSpPr>
          <p:cNvPr id="22" name="Flèche droite à entaille 21"/>
          <p:cNvSpPr/>
          <p:nvPr/>
        </p:nvSpPr>
        <p:spPr>
          <a:xfrm>
            <a:off x="528145" y="2132057"/>
            <a:ext cx="6903559" cy="395620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ZoneTexte 22"/>
          <p:cNvSpPr txBox="1"/>
          <p:nvPr/>
        </p:nvSpPr>
        <p:spPr>
          <a:xfrm>
            <a:off x="1423400" y="1740929"/>
            <a:ext cx="10449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 Evaluation </a:t>
            </a:r>
          </a:p>
          <a:p>
            <a:pPr algn="ctr"/>
            <a:r>
              <a:rPr lang="fr-FR" sz="1350" dirty="0"/>
              <a:t>   qualitative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21593" y="1727346"/>
            <a:ext cx="12572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Conversion</a:t>
            </a:r>
          </a:p>
          <a:p>
            <a:pPr algn="ctr"/>
            <a:r>
              <a:rPr lang="fr-FR" sz="1350" dirty="0"/>
              <a:t>     économique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525616" y="1739681"/>
            <a:ext cx="13122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Développement</a:t>
            </a:r>
          </a:p>
          <a:p>
            <a:pPr algn="ctr"/>
            <a:r>
              <a:rPr lang="fr-FR" sz="1350" dirty="0"/>
              <a:t>économique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2656" y="2207961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Démarche BIOM</a:t>
            </a:r>
          </a:p>
        </p:txBody>
      </p:sp>
      <p:sp>
        <p:nvSpPr>
          <p:cNvPr id="27" name="Ellipse 26"/>
          <p:cNvSpPr/>
          <p:nvPr/>
        </p:nvSpPr>
        <p:spPr>
          <a:xfrm>
            <a:off x="1141348" y="1783788"/>
            <a:ext cx="384717" cy="3962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Ellipse 45"/>
          <p:cNvSpPr/>
          <p:nvPr/>
        </p:nvSpPr>
        <p:spPr>
          <a:xfrm>
            <a:off x="3213485" y="1768726"/>
            <a:ext cx="384717" cy="3962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Ellipse 46"/>
          <p:cNvSpPr/>
          <p:nvPr/>
        </p:nvSpPr>
        <p:spPr>
          <a:xfrm>
            <a:off x="5184029" y="1783915"/>
            <a:ext cx="384717" cy="3962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773973" y="2537181"/>
            <a:ext cx="2080640" cy="10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1708318" y="2468242"/>
            <a:ext cx="150542" cy="1338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0" name="Ellipse 59"/>
          <p:cNvSpPr/>
          <p:nvPr/>
        </p:nvSpPr>
        <p:spPr>
          <a:xfrm>
            <a:off x="6039172" y="2289340"/>
            <a:ext cx="150542" cy="1338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54" name="Connecteur droit 53"/>
          <p:cNvCxnSpPr/>
          <p:nvPr/>
        </p:nvCxnSpPr>
        <p:spPr>
          <a:xfrm>
            <a:off x="2876561" y="2445368"/>
            <a:ext cx="2097" cy="249544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73973" y="4891416"/>
            <a:ext cx="1946689" cy="1057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2059" name="Groupe 2058"/>
          <p:cNvGrpSpPr/>
          <p:nvPr/>
        </p:nvGrpSpPr>
        <p:grpSpPr>
          <a:xfrm>
            <a:off x="903308" y="4947938"/>
            <a:ext cx="1665514" cy="1001342"/>
            <a:chOff x="704316" y="5136255"/>
            <a:chExt cx="2220685" cy="1335123"/>
          </a:xfrm>
        </p:grpSpPr>
        <p:pic>
          <p:nvPicPr>
            <p:cNvPr id="10" name="Picture 4" descr="http://www.aggelos.fr/wp-content/uploads/2012/01/afaq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8170" y="5594750"/>
              <a:ext cx="366691" cy="36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bandeau-LUCIE-1ere-TV-LUCIE-V3-logo-BFM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59594" y="5136255"/>
              <a:ext cx="403691" cy="41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9"/>
            <a:srcRect l="6370" t="16649" r="66168" b="36052"/>
            <a:stretch/>
          </p:blipFill>
          <p:spPr>
            <a:xfrm>
              <a:off x="1441005" y="6045456"/>
              <a:ext cx="411128" cy="425922"/>
            </a:xfrm>
            <a:prstGeom prst="rect">
              <a:avLst/>
            </a:prstGeom>
          </p:spPr>
        </p:pic>
        <p:pic>
          <p:nvPicPr>
            <p:cNvPr id="13" name="Picture 2" descr="Klean Kanteen To Host B Corp Breakfast at Winter OR : Klean Kanteen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73877" y="5986806"/>
              <a:ext cx="260192" cy="397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11"/>
            <a:srcRect l="49869" t="25267" r="21697" b="14638"/>
            <a:stretch/>
          </p:blipFill>
          <p:spPr>
            <a:xfrm>
              <a:off x="2019811" y="5982201"/>
              <a:ext cx="338738" cy="425852"/>
            </a:xfrm>
            <a:prstGeom prst="rect">
              <a:avLst/>
            </a:prstGeom>
          </p:spPr>
        </p:pic>
        <p:pic>
          <p:nvPicPr>
            <p:cNvPr id="15" name="Picture 2" descr="Logo Planet'RS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713" y="5616274"/>
              <a:ext cx="726936" cy="34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www.verde.ie/sites/verde.ie/files/u4/emas_logo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41" y="5982201"/>
              <a:ext cx="349919" cy="433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ISO 14001 :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16" y="5479388"/>
              <a:ext cx="546928" cy="546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IM obtient la Certification ISO 1400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50" y="5186865"/>
              <a:ext cx="345198" cy="31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ompanies certified in accordance with ISO 18001:200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549" y="5162328"/>
              <a:ext cx="391953" cy="388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2" descr="Here is a little more background information on Ecocert, what they do ...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95091" y="5222116"/>
              <a:ext cx="429910" cy="27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Ellipse 52"/>
          <p:cNvSpPr/>
          <p:nvPr/>
        </p:nvSpPr>
        <p:spPr>
          <a:xfrm>
            <a:off x="3847591" y="2294311"/>
            <a:ext cx="150542" cy="1338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Picture 2" descr="logo Global Compact France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828" y="2500006"/>
            <a:ext cx="533351" cy="49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 rot="16200000">
            <a:off x="116498" y="3323726"/>
            <a:ext cx="870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Engagement</a:t>
            </a: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853578" y="18797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Quels </a:t>
            </a:r>
            <a:r>
              <a:rPr lang="fr-FR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regard des labels ? 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2" descr="Afficher l'image d'origine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131840" y="1201792"/>
            <a:ext cx="69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++</a:t>
            </a:r>
            <a:endParaRPr lang="fr-FR" sz="3200" dirty="0"/>
          </a:p>
        </p:txBody>
      </p:sp>
      <p:sp>
        <p:nvSpPr>
          <p:cNvPr id="56" name="ZoneTexte 55"/>
          <p:cNvSpPr txBox="1"/>
          <p:nvPr/>
        </p:nvSpPr>
        <p:spPr>
          <a:xfrm>
            <a:off x="5004048" y="121020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+++</a:t>
            </a:r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55576" y="195710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OÙ en sommes-nous ?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1772816"/>
            <a:ext cx="3816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15 000 salariés </a:t>
            </a:r>
            <a:endParaRPr lang="fr-FR" sz="2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C8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 </a:t>
            </a:r>
            <a:r>
              <a:rPr lang="fr-FR" sz="2000" b="1" dirty="0">
                <a:solidFill>
                  <a:srgbClr val="C8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Milliards d’€ !</a:t>
            </a:r>
          </a:p>
          <a:p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3196"/>
            <a:ext cx="2964122" cy="16679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67944" y="142497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Aujourd’hui la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iom économie c’est : 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 descr="Afficher l'image d'orig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aphique 2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79939"/>
              </p:ext>
            </p:extLst>
          </p:nvPr>
        </p:nvGraphicFramePr>
        <p:xfrm>
          <a:off x="5005420" y="3654176"/>
          <a:ext cx="4453984" cy="260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360811"/>
              </p:ext>
            </p:extLst>
          </p:nvPr>
        </p:nvGraphicFramePr>
        <p:xfrm>
          <a:off x="2502263" y="3533414"/>
          <a:ext cx="3594913" cy="270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  <p:graphicFrame>
        <p:nvGraphicFramePr>
          <p:cNvPr id="28" name="Graphique 2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51741"/>
              </p:ext>
            </p:extLst>
          </p:nvPr>
        </p:nvGraphicFramePr>
        <p:xfrm>
          <a:off x="-379667" y="3540448"/>
          <a:ext cx="3887299" cy="28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658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27584" y="241527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PRESTATIONS « Entreprises »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fficher l'image d'orig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77" y="5661248"/>
            <a:ext cx="1591723" cy="42017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27584" y="232045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déroulé de la prestation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132856"/>
            <a:ext cx="7267211" cy="30113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63289" y="5661248"/>
            <a:ext cx="23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rapide et efficace</a:t>
            </a:r>
            <a:endParaRPr lang="fr-FR" dirty="0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5" t="53312" r="-4519"/>
          <a:stretch/>
        </p:blipFill>
        <p:spPr bwMode="auto">
          <a:xfrm>
            <a:off x="3961092" y="5113909"/>
            <a:ext cx="1619020" cy="9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ficher l'image d'origi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>
            <a:hlinkClick r:id="" action="ppaction://customshow?id=0&amp;return=tru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2"/>
          <a:stretch/>
        </p:blipFill>
        <p:spPr>
          <a:xfrm>
            <a:off x="1369171" y="2132856"/>
            <a:ext cx="744209" cy="718719"/>
          </a:xfrm>
          <a:prstGeom prst="rect">
            <a:avLst/>
          </a:prstGeom>
        </p:spPr>
      </p:pic>
      <p:pic>
        <p:nvPicPr>
          <p:cNvPr id="5" name="Image 4">
            <a:hlinkClick r:id="" action="ppaction://customshow?id=1&amp;return=true"/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348219" y="2297747"/>
            <a:ext cx="447917" cy="504057"/>
          </a:xfrm>
          <a:prstGeom prst="rect">
            <a:avLst/>
          </a:prstGeom>
        </p:spPr>
      </p:pic>
      <p:pic>
        <p:nvPicPr>
          <p:cNvPr id="6" name="Image 5">
            <a:hlinkClick r:id="" action="ppaction://customshow?id=2&amp;return=tru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34"/>
          <a:stretch/>
        </p:blipFill>
        <p:spPr>
          <a:xfrm>
            <a:off x="1561296" y="4295519"/>
            <a:ext cx="644400" cy="823827"/>
          </a:xfrm>
          <a:prstGeom prst="rect">
            <a:avLst/>
          </a:prstGeom>
        </p:spPr>
      </p:pic>
      <p:pic>
        <p:nvPicPr>
          <p:cNvPr id="7" name="Image 6">
            <a:hlinkClick r:id="" action="ppaction://customshow?id=3&amp;return=true"/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484299" y="4389745"/>
            <a:ext cx="419757" cy="864097"/>
          </a:xfrm>
          <a:prstGeom prst="rect">
            <a:avLst/>
          </a:prstGeom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755576" y="177440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offre complète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363385" y="2987660"/>
            <a:ext cx="133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563888" y="2998693"/>
            <a:ext cx="416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Supports Marketing &amp; Communication</a:t>
            </a:r>
          </a:p>
          <a:p>
            <a:pPr algn="ctr"/>
            <a:r>
              <a:rPr lang="fr-FR" dirty="0" smtClean="0"/>
              <a:t>Outils Commerciaux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364553" y="5219908"/>
            <a:ext cx="133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706796" y="5219908"/>
            <a:ext cx="21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Accompagnement</a:t>
            </a:r>
            <a:endParaRPr lang="fr-FR" dirty="0"/>
          </a:p>
        </p:txBody>
      </p:sp>
      <p:pic>
        <p:nvPicPr>
          <p:cNvPr id="9" name="Image 8">
            <a:hlinkClick r:id="" action="ppaction://customshow?id=1&amp;return=true"/>
          </p:cNvPr>
          <p:cNvPicPr>
            <a:picLocks noChangeAspect="1"/>
          </p:cNvPicPr>
          <p:nvPr/>
        </p:nvPicPr>
        <p:blipFill rotWithShape="1">
          <a:blip r:embed="rId7"/>
          <a:srcRect l="10371" t="47063" r="87761" b="47589"/>
          <a:stretch/>
        </p:blipFill>
        <p:spPr>
          <a:xfrm>
            <a:off x="5443681" y="2173097"/>
            <a:ext cx="409001" cy="658451"/>
          </a:xfrm>
          <a:prstGeom prst="rect">
            <a:avLst/>
          </a:prstGeom>
        </p:spPr>
      </p:pic>
      <p:pic>
        <p:nvPicPr>
          <p:cNvPr id="12" name="Image 11">
            <a:hlinkClick r:id="" action="ppaction://customshow?id=3&amp;return=true"/>
          </p:cNvPr>
          <p:cNvPicPr>
            <a:picLocks noChangeAspect="1"/>
          </p:cNvPicPr>
          <p:nvPr/>
        </p:nvPicPr>
        <p:blipFill rotWithShape="1">
          <a:blip r:embed="rId7"/>
          <a:srcRect l="27643" t="46564" r="69900" b="47975"/>
          <a:stretch/>
        </p:blipFill>
        <p:spPr>
          <a:xfrm>
            <a:off x="5364088" y="4489276"/>
            <a:ext cx="504056" cy="630070"/>
          </a:xfrm>
          <a:prstGeom prst="rect">
            <a:avLst/>
          </a:prstGeom>
        </p:spPr>
      </p:pic>
      <p:pic>
        <p:nvPicPr>
          <p:cNvPr id="18" name="Picture 2" descr="Afficher l'image d'origin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16293" y="2776382"/>
            <a:ext cx="922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« Détail »</a:t>
            </a:r>
            <a:endParaRPr lang="fr-FR" sz="11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568659" y="5066055"/>
            <a:ext cx="922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« Détail »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78821" y="2795649"/>
            <a:ext cx="922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« Détail »</a:t>
            </a:r>
            <a:endParaRPr lang="fr-FR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278821" y="5075981"/>
            <a:ext cx="922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« Détail »</a:t>
            </a:r>
            <a:endParaRPr lang="fr-FR" sz="1100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810480" y="170278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 est votre « BIOME » </a:t>
            </a:r>
            <a:r>
              <a:rPr lang="fr-FR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fr-FR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Demandez votre vidéo</a:t>
            </a:r>
            <a:endParaRPr lang="fr-FR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Afficher l'image d'orig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7584" y="5321265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Monotype Corsiva" panose="03010101010201010101" pitchFamily="66" charset="0"/>
              </a:rPr>
              <a:t>Un « Biome » c’est un : Ecosystème qui sait s’adapter pour préserver la vie </a:t>
            </a:r>
            <a:endParaRPr lang="fr-FR" sz="2000" dirty="0">
              <a:latin typeface="Monotype Corsiva" panose="03010101010201010101" pitchFamily="66" charset="0"/>
            </a:endParaRPr>
          </a:p>
        </p:txBody>
      </p:sp>
      <p:pic>
        <p:nvPicPr>
          <p:cNvPr id="11" name="hLs-wYp43_4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99592" y="1317388"/>
            <a:ext cx="6624736" cy="3726414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995936" y="3387465"/>
            <a:ext cx="5040560" cy="19137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4B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fr-FR" sz="2500" b="1" dirty="0">
                <a:solidFill>
                  <a:srgbClr val="92D050"/>
                </a:solidFill>
              </a:rPr>
              <a:t>Votre contact :</a:t>
            </a:r>
          </a:p>
          <a:p>
            <a:pPr fontAlgn="base">
              <a:spcAft>
                <a:spcPct val="0"/>
              </a:spcAft>
            </a:pP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02.28.24.53.79</a:t>
            </a:r>
          </a:p>
          <a:p>
            <a:pPr fontAlgn="base">
              <a:spcAft>
                <a:spcPct val="0"/>
              </a:spcAft>
            </a:pP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contact@biomwork.com </a:t>
            </a:r>
          </a:p>
          <a:p>
            <a:pPr fontAlgn="base">
              <a:spcAft>
                <a:spcPct val="0"/>
              </a:spcAft>
            </a:pPr>
            <a:endParaRPr 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7064" y="216631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! </a:t>
            </a:r>
            <a:endParaRPr lang="fr-FR" sz="6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pic>
        <p:nvPicPr>
          <p:cNvPr id="10" name="Picture 2" descr="Afficher l'image d'orig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5062"/>
            <a:ext cx="3249168" cy="3249168"/>
          </a:xfrm>
          <a:prstGeom prst="rect">
            <a:avLst/>
          </a:prstGeom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763624" y="232045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 sociétal et comptable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060848"/>
            <a:ext cx="576064" cy="5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1916832"/>
            <a:ext cx="6048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 </a:t>
            </a:r>
            <a:r>
              <a:rPr lang="fr-F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 (qualitativement et quantitativement) </a:t>
            </a:r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actions responsables de </a:t>
            </a:r>
            <a:r>
              <a:rPr lang="fr-F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l’entreprise. </a:t>
            </a:r>
          </a:p>
        </p:txBody>
      </p:sp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284984"/>
            <a:ext cx="576064" cy="5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4468876"/>
            <a:ext cx="576064" cy="5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3284984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Valorisation et prise </a:t>
            </a:r>
            <a:r>
              <a:rPr lang="fr-FR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compte de votre politique d’achat dont les achats responsables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1384" y="4581128"/>
            <a:ext cx="6696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Valorisation des démarches RSE déjà mises en place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48" y="4562386"/>
            <a:ext cx="2292304" cy="9005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Afficher l'image d'origi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27584" y="18849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marketing </a:t>
            </a:r>
            <a:r>
              <a:rPr lang="fr-F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10656"/>
            <a:ext cx="2972662" cy="747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44" y="4822724"/>
            <a:ext cx="1368152" cy="13681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81203"/>
            <a:ext cx="4680520" cy="3342097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862808" y="5801996"/>
            <a:ext cx="135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Signature mail</a:t>
            </a:r>
            <a:endParaRPr lang="fr-FR" sz="1200" dirty="0"/>
          </a:p>
        </p:txBody>
      </p:sp>
      <p:pic>
        <p:nvPicPr>
          <p:cNvPr id="15" name="Picture 2" descr="Afficher l'image d'origi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88" y="1348060"/>
            <a:ext cx="4829310" cy="344834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818407" y="22805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marketing </a:t>
            </a:r>
            <a:r>
              <a:rPr lang="fr-F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34" y="4975442"/>
            <a:ext cx="2304256" cy="7836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4897268"/>
            <a:ext cx="989759" cy="1031154"/>
          </a:xfrm>
          <a:prstGeom prst="rect">
            <a:avLst/>
          </a:prstGeom>
        </p:spPr>
      </p:pic>
      <p:pic>
        <p:nvPicPr>
          <p:cNvPr id="14" name="Picture 2" descr="Afficher l'image d'origi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779" y="3868496"/>
            <a:ext cx="329869" cy="5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764552" y="190540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 sommes – nous ?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0127" y="3984583"/>
            <a:ext cx="223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Nort-sur-Erdre (44)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7" y="2692215"/>
            <a:ext cx="305821" cy="839729"/>
          </a:xfrm>
          <a:prstGeom prst="rect">
            <a:avLst/>
          </a:prstGeom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30" y="1731744"/>
            <a:ext cx="741442" cy="7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483768" y="193723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Agence d’évaluation indépendante depuis 2012</a:t>
            </a: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480126" y="2956601"/>
            <a:ext cx="425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salariés et 7 relais commerciaux en France</a:t>
            </a: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  <p:pic>
        <p:nvPicPr>
          <p:cNvPr id="16" name="Picture 2" descr="logo solutionscop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57" y="4904746"/>
            <a:ext cx="1153902" cy="3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09" y="4904746"/>
            <a:ext cx="1794399" cy="328973"/>
          </a:xfrm>
          <a:prstGeom prst="rect">
            <a:avLst/>
          </a:prstGeom>
        </p:spPr>
      </p:pic>
      <p:pic>
        <p:nvPicPr>
          <p:cNvPr id="21" name="Picture 2" descr="http://trophees-innovation.paysdelaloire.fr/images/logo_trophe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06" y="4860963"/>
            <a:ext cx="1732864" cy="5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toile à 5 branches 3"/>
          <p:cNvSpPr/>
          <p:nvPr/>
        </p:nvSpPr>
        <p:spPr>
          <a:xfrm>
            <a:off x="984553" y="4739337"/>
            <a:ext cx="513531" cy="540478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 descr="Afficher l'image d'origin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4" y="5793487"/>
            <a:ext cx="1485888" cy="23308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509654" y="5754640"/>
            <a:ext cx="2854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pour les étudiants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899592" y="180330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marketing </a:t>
            </a:r>
            <a:r>
              <a:rPr lang="fr-F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43" y="1735084"/>
            <a:ext cx="2820136" cy="39848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18" y="2258085"/>
            <a:ext cx="3889726" cy="2695849"/>
          </a:xfrm>
          <a:prstGeom prst="rect">
            <a:avLst/>
          </a:prstGeom>
        </p:spPr>
      </p:pic>
      <p:pic>
        <p:nvPicPr>
          <p:cNvPr id="14" name="Picture 2" descr="Afficher l'image d'origi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7664" y="444814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92D050"/>
                </a:solidFill>
              </a:rPr>
              <a:t>100€</a:t>
            </a:r>
            <a:endParaRPr lang="fr-FR" sz="1200" dirty="0">
              <a:solidFill>
                <a:srgbClr val="92D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32289" y="40770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46€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11760" y="228790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E04E39"/>
                </a:solidFill>
              </a:rPr>
              <a:t>100€</a:t>
            </a:r>
            <a:endParaRPr lang="fr-FR" sz="1200" dirty="0">
              <a:solidFill>
                <a:srgbClr val="E04E39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07904" y="4255204"/>
            <a:ext cx="812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B0F0"/>
                </a:solidFill>
              </a:rPr>
              <a:t>« cachée »</a:t>
            </a:r>
            <a:endParaRPr lang="fr-FR" sz="1050" dirty="0">
              <a:solidFill>
                <a:srgbClr val="00B0F0"/>
              </a:solidFill>
            </a:endParaRPr>
          </a:p>
        </p:txBody>
      </p:sp>
      <p:pic>
        <p:nvPicPr>
          <p:cNvPr id="18" name="Picture 6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03" y="3835637"/>
            <a:ext cx="502926" cy="6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755576" y="251959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sur notre site internet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6" y="1219600"/>
            <a:ext cx="5327360" cy="46895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Afficher l'image d'orig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1602" t="9466" r="27515" b="48460"/>
          <a:stretch/>
        </p:blipFill>
        <p:spPr>
          <a:xfrm>
            <a:off x="3381294" y="1679262"/>
            <a:ext cx="3956826" cy="1840385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27584" y="21806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sur nos supports on line </a:t>
            </a:r>
            <a:r>
              <a:rPr lang="fr-F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38378" t="19485" r="39485" b="5256"/>
          <a:stretch/>
        </p:blipFill>
        <p:spPr>
          <a:xfrm>
            <a:off x="671371" y="1340768"/>
            <a:ext cx="2139134" cy="408865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t="15547" r="1297" b="5703"/>
          <a:stretch/>
        </p:blipFill>
        <p:spPr>
          <a:xfrm>
            <a:off x="3381293" y="4048216"/>
            <a:ext cx="3956826" cy="1774907"/>
          </a:xfrm>
          <a:prstGeom prst="rect">
            <a:avLst/>
          </a:prstGeom>
        </p:spPr>
      </p:pic>
      <p:pic>
        <p:nvPicPr>
          <p:cNvPr id="19" name="Picture 6" descr="http://syndromemag.com/wp-content/uploads/2013/11/twitt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28" y="3719440"/>
            <a:ext cx="1266483" cy="4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ww.facebookbrand.com/img/fb-a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95" y="1358975"/>
            <a:ext cx="445361" cy="4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5661248"/>
            <a:ext cx="2160240" cy="400110"/>
          </a:xfrm>
          <a:prstGeom prst="rect">
            <a:avLst/>
          </a:prstGeom>
          <a:noFill/>
          <a:ln>
            <a:solidFill>
              <a:schemeClr val="bg1">
                <a:lumMod val="50000"/>
                <a:alpha val="89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lus </a:t>
            </a:r>
            <a:r>
              <a:rPr lang="fr-FR" sz="1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8500 contacts qualifiés et un taux d’ouverture &gt; 20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fr-FR" sz="1000" b="1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536" y="5442740"/>
            <a:ext cx="148656" cy="8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19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Afficher l'image d'origin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27584" y="21806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sur nos supports on line </a:t>
            </a:r>
            <a:r>
              <a:rPr lang="fr-F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267744" y="55079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 : la </a:t>
            </a:r>
            <a:r>
              <a:rPr lang="fr-FR" dirty="0" err="1" smtClean="0"/>
              <a:t>Biom</a:t>
            </a:r>
            <a:r>
              <a:rPr lang="fr-FR" dirty="0" smtClean="0"/>
              <a:t> attitude du groupe PENA</a:t>
            </a:r>
            <a:endParaRPr lang="fr-FR" dirty="0"/>
          </a:p>
        </p:txBody>
      </p:sp>
      <p:pic>
        <p:nvPicPr>
          <p:cNvPr id="10" name="Picture 2" descr="Afficher l'image d'orig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Ls-wYp43_4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99592" y="1529905"/>
            <a:ext cx="6624736" cy="3726414"/>
          </a:xfrm>
          <a:prstGeom prst="rect">
            <a:avLst/>
          </a:prstGeom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99592" y="21322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Argumentaires commerciaux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5144" y="298317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Votre site internet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8" descr="Afficher l'image d'orig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05" y="1971392"/>
            <a:ext cx="936104" cy="6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07" y="1887816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283612" y="2978887"/>
            <a:ext cx="18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face à face client 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30236" y="2871165"/>
            <a:ext cx="206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Les réponses aux appels d’offres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32590" y="5211866"/>
            <a:ext cx="100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Les devis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68" y="1873947"/>
            <a:ext cx="742186" cy="7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04" y="4043035"/>
            <a:ext cx="758265" cy="7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6097841" y="5206439"/>
            <a:ext cx="127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courriers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41" y="4093446"/>
            <a:ext cx="1160986" cy="9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0" y="3933028"/>
            <a:ext cx="1120651" cy="112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570398" y="5211867"/>
            <a:ext cx="193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Le dossiers de presse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Afficher l'image d'origin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4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27584" y="172518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in situ et e-learning</a:t>
            </a:r>
            <a:r>
              <a:rPr lang="fr-FR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765" y="1510926"/>
            <a:ext cx="4104456" cy="3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940" y="2076971"/>
            <a:ext cx="1854043" cy="1854043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59" y="4273380"/>
            <a:ext cx="1612367" cy="16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'image d'origi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27584" y="264068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Animation – Rencontres de la Biom économie 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367" y="3284726"/>
            <a:ext cx="3842805" cy="23045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35" y="1456780"/>
            <a:ext cx="4139480" cy="22602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Afficher l'image d'origi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16694" y="232045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Lobbying institutionnel et politique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4" y="2081695"/>
            <a:ext cx="1161703" cy="1450712"/>
          </a:xfrm>
          <a:prstGeom prst="rect">
            <a:avLst/>
          </a:prstGeom>
        </p:spPr>
      </p:pic>
      <p:pic>
        <p:nvPicPr>
          <p:cNvPr id="14" name="Image 1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alphaModFix/>
            <a:extLst/>
          </a:blip>
          <a:srcRect/>
          <a:stretch>
            <a:fillRect/>
          </a:stretch>
        </p:blipFill>
        <p:spPr>
          <a:xfrm>
            <a:off x="5387396" y="2172035"/>
            <a:ext cx="1259897" cy="88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" y="4306763"/>
            <a:ext cx="1923615" cy="6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8791" y="3946723"/>
            <a:ext cx="4560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84" y="3268704"/>
            <a:ext cx="989800" cy="9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73118"/>
            <a:ext cx="822183" cy="9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66" y="2060848"/>
            <a:ext cx="2352985" cy="12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Afficher l'image d'origin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16694" y="232045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91036" y="4527971"/>
            <a:ext cx="5760640" cy="154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Lorsque l’entreprise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LTC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délivre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prestation qui vaut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100 000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 HT,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apporte un service social et environnemental qui vaut </a:t>
            </a:r>
          </a:p>
          <a:p>
            <a:pPr algn="ctr"/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 HT à la population du territoire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99592" y="21322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Exemple avec la société LTC </a:t>
            </a:r>
            <a:endParaRPr lang="fr-F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38" y="1414172"/>
            <a:ext cx="4327172" cy="3089791"/>
          </a:xfrm>
          <a:prstGeom prst="rect">
            <a:avLst/>
          </a:prstGeom>
        </p:spPr>
      </p:pic>
      <p:pic>
        <p:nvPicPr>
          <p:cNvPr id="12" name="Picture 2" descr="Afficher l'image d'orig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827584" y="243259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POURQUOI avoir créé Biom ?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Afficher l'image d'orig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2_Ryg9cPPR0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43608" y="1710934"/>
            <a:ext cx="6121444" cy="357073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23102" y="5381091"/>
            <a:ext cx="356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 : Arnaud LOBEZ le fondateur</a:t>
            </a:r>
          </a:p>
          <a:p>
            <a:pPr algn="ctr"/>
            <a:r>
              <a:rPr lang="fr-FR" sz="1400" dirty="0" smtClean="0"/>
              <a:t>« mettre en diaporama et cliquez » </a:t>
            </a:r>
            <a:endParaRPr lang="fr-FR" sz="1400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827584" y="17251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est la MISSION de Biom? </a:t>
            </a:r>
            <a:endParaRPr lang="fr-FR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471" y="1270609"/>
            <a:ext cx="6781251" cy="4746877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75" y="6407348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Afficher l'image d'origine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30326" y="5824796"/>
            <a:ext cx="195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Explication :</a:t>
            </a:r>
          </a:p>
          <a:p>
            <a:r>
              <a:rPr lang="fr-FR" sz="1400" dirty="0" smtClean="0"/>
              <a:t>« cliquez »</a:t>
            </a:r>
            <a:endParaRPr lang="fr-FR" sz="1600" dirty="0"/>
          </a:p>
        </p:txBody>
      </p:sp>
      <p:pic>
        <p:nvPicPr>
          <p:cNvPr id="1026" name="Picture 2" descr="Afficher l'image d'origine">
            <a:hlinkClick r:id="" action="ppaction://customshow?id=4&amp;return=tru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5625222"/>
            <a:ext cx="1074974" cy="7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7864" y="5157192"/>
            <a:ext cx="6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84BD00"/>
                </a:solidFill>
              </a:rPr>
              <a:t>100€</a:t>
            </a:r>
            <a:endParaRPr lang="fr-FR" dirty="0">
              <a:solidFill>
                <a:srgbClr val="84BD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06059" y="4581128"/>
            <a:ext cx="6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46€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8024" y="1420966"/>
            <a:ext cx="6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80000"/>
                </a:solidFill>
              </a:rPr>
              <a:t>100€</a:t>
            </a:r>
            <a:endParaRPr lang="fr-FR" dirty="0">
              <a:solidFill>
                <a:srgbClr val="C8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00884" y="4849415"/>
            <a:ext cx="1243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</a:rPr>
              <a:t>« cachée »</a:t>
            </a:r>
            <a:endParaRPr lang="fr-FR" sz="1400" dirty="0">
              <a:solidFill>
                <a:srgbClr val="00B0F0"/>
              </a:solidFill>
            </a:endParaRPr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58" y="4189203"/>
            <a:ext cx="730241" cy="8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834698" y="167590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est notre EXPERTISE ?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51520" y="2132856"/>
            <a:ext cx="1814613" cy="2629284"/>
            <a:chOff x="372961" y="3120990"/>
            <a:chExt cx="1814613" cy="2629284"/>
          </a:xfrm>
        </p:grpSpPr>
        <p:grpSp>
          <p:nvGrpSpPr>
            <p:cNvPr id="20" name="Groupe 19"/>
            <p:cNvGrpSpPr/>
            <p:nvPr/>
          </p:nvGrpSpPr>
          <p:grpSpPr>
            <a:xfrm>
              <a:off x="372961" y="3120990"/>
              <a:ext cx="1632197" cy="2335148"/>
              <a:chOff x="950127" y="3659801"/>
              <a:chExt cx="1830579" cy="2320371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1080504" y="3659801"/>
                <a:ext cx="1634386" cy="2320371"/>
              </a:xfrm>
              <a:prstGeom prst="roundRect">
                <a:avLst/>
              </a:prstGeom>
              <a:solidFill>
                <a:srgbClr val="62B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3" name="Picture 2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075" y="4689701"/>
                <a:ext cx="1363592" cy="9358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à coins arrondis 23"/>
              <p:cNvSpPr/>
              <p:nvPr/>
            </p:nvSpPr>
            <p:spPr>
              <a:xfrm>
                <a:off x="950127" y="3674484"/>
                <a:ext cx="1830579" cy="588011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Bilan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comptable</a:t>
                </a:r>
              </a:p>
            </p:txBody>
          </p:sp>
        </p:grpSp>
        <p:pic>
          <p:nvPicPr>
            <p:cNvPr id="21" name="Picture 2" descr="Afficher l'image d'origin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632" y="5306979"/>
              <a:ext cx="664942" cy="443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e 38"/>
          <p:cNvGrpSpPr/>
          <p:nvPr/>
        </p:nvGrpSpPr>
        <p:grpSpPr>
          <a:xfrm>
            <a:off x="1619672" y="2276872"/>
            <a:ext cx="3013435" cy="3112609"/>
            <a:chOff x="1752014" y="3176733"/>
            <a:chExt cx="3013435" cy="3112609"/>
          </a:xfrm>
        </p:grpSpPr>
        <p:grpSp>
          <p:nvGrpSpPr>
            <p:cNvPr id="40" name="Groupe 39"/>
            <p:cNvGrpSpPr/>
            <p:nvPr/>
          </p:nvGrpSpPr>
          <p:grpSpPr>
            <a:xfrm>
              <a:off x="1752014" y="3176733"/>
              <a:ext cx="3013435" cy="3112609"/>
              <a:chOff x="1752014" y="3176733"/>
              <a:chExt cx="3013435" cy="3112609"/>
            </a:xfrm>
          </p:grpSpPr>
          <p:grpSp>
            <p:nvGrpSpPr>
              <p:cNvPr id="42" name="Groupe 41"/>
              <p:cNvGrpSpPr/>
              <p:nvPr/>
            </p:nvGrpSpPr>
            <p:grpSpPr>
              <a:xfrm>
                <a:off x="2029145" y="3176733"/>
                <a:ext cx="2736304" cy="3112609"/>
                <a:chOff x="1979712" y="2476631"/>
                <a:chExt cx="2736304" cy="3112609"/>
              </a:xfrm>
            </p:grpSpPr>
            <p:grpSp>
              <p:nvGrpSpPr>
                <p:cNvPr id="62" name="Groupe 61"/>
                <p:cNvGrpSpPr/>
                <p:nvPr/>
              </p:nvGrpSpPr>
              <p:grpSpPr>
                <a:xfrm>
                  <a:off x="1979712" y="2476631"/>
                  <a:ext cx="2736304" cy="3112609"/>
                  <a:chOff x="3285987" y="3659801"/>
                  <a:chExt cx="2736304" cy="3112609"/>
                </a:xfrm>
              </p:grpSpPr>
              <p:sp>
                <p:nvSpPr>
                  <p:cNvPr id="68" name="Rectangle à coins arrondis 67"/>
                  <p:cNvSpPr/>
                  <p:nvPr/>
                </p:nvSpPr>
                <p:spPr>
                  <a:xfrm>
                    <a:off x="3790919" y="3659801"/>
                    <a:ext cx="1720097" cy="2320371"/>
                  </a:xfrm>
                  <a:prstGeom prst="roundRect">
                    <a:avLst/>
                  </a:prstGeom>
                  <a:solidFill>
                    <a:srgbClr val="E04E3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69" name="Rectangle à coins arrondis 68">
                    <a:hlinkClick r:id="rId5"/>
                  </p:cNvPr>
                  <p:cNvSpPr/>
                  <p:nvPr/>
                </p:nvSpPr>
                <p:spPr>
                  <a:xfrm>
                    <a:off x="3638809" y="4174657"/>
                    <a:ext cx="2016223" cy="2597753"/>
                  </a:xfrm>
                  <a:prstGeom prst="roundRect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1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rPr>
                      <a:t>Grenelle de l’Environnement</a:t>
                    </a:r>
                  </a:p>
                  <a:p>
                    <a:pPr algn="ctr"/>
                    <a:r>
                      <a:rPr lang="fr-FR" sz="11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rPr>
                      <a:t>Agendas 21 locaux</a:t>
                    </a:r>
                  </a:p>
                  <a:p>
                    <a:pPr algn="ctr"/>
                    <a:r>
                      <a:rPr lang="fr-FR" sz="11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rPr>
                      <a:t>Documents de planification:</a:t>
                    </a:r>
                  </a:p>
                  <a:p>
                    <a:pPr algn="ctr"/>
                    <a:r>
                      <a:rPr lang="fr-FR" sz="11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rPr>
                      <a:t>PCET, PRQA, PDU, PRSE, PEB, PPRT, PDED, PADD, ….</a:t>
                    </a:r>
                  </a:p>
                  <a:p>
                    <a:pPr algn="ctr"/>
                    <a:r>
                      <a:rPr lang="fr-FR" sz="11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rPr>
                      <a:t>Incitations et Référentiels locaux, RSE</a:t>
                    </a:r>
                  </a:p>
                  <a:p>
                    <a:pPr algn="ctr"/>
                    <a:endParaRPr lang="fr-FR" sz="500" dirty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endParaRPr>
                  </a:p>
                  <a:p>
                    <a:pPr algn="ctr"/>
                    <a:endParaRPr lang="fr-FR" sz="16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fr-FR" sz="16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fr-FR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à coins arrondis 69"/>
                  <p:cNvSpPr/>
                  <p:nvPr/>
                </p:nvSpPr>
                <p:spPr>
                  <a:xfrm>
                    <a:off x="3285987" y="3822760"/>
                    <a:ext cx="2736304" cy="446825"/>
                  </a:xfrm>
                  <a:prstGeom prst="roundRect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400" b="1" dirty="0">
                        <a:latin typeface="+mj-lt"/>
                        <a:cs typeface="Arial" panose="020B0604020202020204" pitchFamily="34" charset="0"/>
                      </a:rPr>
                      <a:t>Référentiels publics</a:t>
                    </a:r>
                  </a:p>
                  <a:p>
                    <a:pPr algn="ctr"/>
                    <a:r>
                      <a:rPr lang="fr-FR" sz="1400" b="1" dirty="0">
                        <a:latin typeface="+mj-lt"/>
                        <a:cs typeface="Arial" panose="020B0604020202020204" pitchFamily="34" charset="0"/>
                      </a:rPr>
                      <a:t>Textes réglementaires</a:t>
                    </a:r>
                  </a:p>
                  <a:p>
                    <a:pPr algn="ctr"/>
                    <a:r>
                      <a:rPr lang="fr-FR" sz="1400" b="1" dirty="0">
                        <a:latin typeface="+mj-lt"/>
                        <a:cs typeface="Arial" panose="020B0604020202020204" pitchFamily="34" charset="0"/>
                      </a:rPr>
                      <a:t>Normes</a:t>
                    </a:r>
                  </a:p>
                </p:txBody>
              </p:sp>
            </p:grpSp>
            <p:grpSp>
              <p:nvGrpSpPr>
                <p:cNvPr id="63" name="Groupe 62"/>
                <p:cNvGrpSpPr/>
                <p:nvPr/>
              </p:nvGrpSpPr>
              <p:grpSpPr>
                <a:xfrm>
                  <a:off x="2013517" y="2751451"/>
                  <a:ext cx="391024" cy="1682424"/>
                  <a:chOff x="2308768" y="1357646"/>
                  <a:chExt cx="391024" cy="1682424"/>
                </a:xfrm>
              </p:grpSpPr>
              <p:sp>
                <p:nvSpPr>
                  <p:cNvPr id="64" name="Flèche droite 63"/>
                  <p:cNvSpPr/>
                  <p:nvPr/>
                </p:nvSpPr>
                <p:spPr>
                  <a:xfrm>
                    <a:off x="2308768" y="1357646"/>
                    <a:ext cx="368713" cy="127787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" name="Flèche droite 64"/>
                  <p:cNvSpPr/>
                  <p:nvPr/>
                </p:nvSpPr>
                <p:spPr>
                  <a:xfrm>
                    <a:off x="2331079" y="1861053"/>
                    <a:ext cx="368713" cy="127787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" name="Flèche droite 65"/>
                  <p:cNvSpPr/>
                  <p:nvPr/>
                </p:nvSpPr>
                <p:spPr>
                  <a:xfrm>
                    <a:off x="2312331" y="2395142"/>
                    <a:ext cx="368713" cy="127787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7" name="Flèche droite 66"/>
                  <p:cNvSpPr/>
                  <p:nvPr/>
                </p:nvSpPr>
                <p:spPr>
                  <a:xfrm>
                    <a:off x="2315457" y="2912283"/>
                    <a:ext cx="368713" cy="127787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43" name="ZoneTexte 42"/>
              <p:cNvSpPr txBox="1"/>
              <p:nvPr/>
            </p:nvSpPr>
            <p:spPr>
              <a:xfrm>
                <a:off x="1765566" y="4101272"/>
                <a:ext cx="9289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Filtres</a:t>
                </a: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1752014" y="4615774"/>
                <a:ext cx="9289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Filtres</a:t>
                </a: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1763637" y="3563104"/>
                <a:ext cx="9289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Filtres</a:t>
                </a:r>
              </a:p>
            </p:txBody>
          </p:sp>
        </p:grpSp>
        <p:pic>
          <p:nvPicPr>
            <p:cNvPr id="41" name="Picture 2" descr="Afficher l'image d'origin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662" y="5269388"/>
              <a:ext cx="664942" cy="443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Flèche droite 70"/>
          <p:cNvSpPr/>
          <p:nvPr/>
        </p:nvSpPr>
        <p:spPr>
          <a:xfrm>
            <a:off x="4211960" y="3429000"/>
            <a:ext cx="452273" cy="271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2" name="Groupe 71"/>
          <p:cNvGrpSpPr/>
          <p:nvPr/>
        </p:nvGrpSpPr>
        <p:grpSpPr>
          <a:xfrm>
            <a:off x="4719796" y="2780928"/>
            <a:ext cx="1882261" cy="1639398"/>
            <a:chOff x="4670363" y="2512874"/>
            <a:chExt cx="1882261" cy="1639398"/>
          </a:xfrm>
        </p:grpSpPr>
        <p:grpSp>
          <p:nvGrpSpPr>
            <p:cNvPr id="73" name="Groupe 72"/>
            <p:cNvGrpSpPr/>
            <p:nvPr/>
          </p:nvGrpSpPr>
          <p:grpSpPr>
            <a:xfrm>
              <a:off x="4670363" y="2579909"/>
              <a:ext cx="1205980" cy="1572363"/>
              <a:chOff x="5083042" y="1180514"/>
              <a:chExt cx="1205980" cy="1572363"/>
            </a:xfrm>
          </p:grpSpPr>
          <p:pic>
            <p:nvPicPr>
              <p:cNvPr id="75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1270" y="1180514"/>
                <a:ext cx="482290" cy="602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6" name="Connecteur droit 75"/>
              <p:cNvCxnSpPr>
                <a:endCxn id="74" idx="2"/>
              </p:cNvCxnSpPr>
              <p:nvPr/>
            </p:nvCxnSpPr>
            <p:spPr>
              <a:xfrm>
                <a:off x="5083042" y="1932559"/>
                <a:ext cx="1205980" cy="119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/>
              <p:cNvSpPr txBox="1"/>
              <p:nvPr/>
            </p:nvSpPr>
            <p:spPr>
              <a:xfrm>
                <a:off x="5207689" y="1921880"/>
                <a:ext cx="9361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b="1" dirty="0"/>
                  <a:t>CA</a:t>
                </a:r>
              </a:p>
            </p:txBody>
          </p:sp>
        </p:grpSp>
        <p:sp>
          <p:nvSpPr>
            <p:cNvPr id="74" name="ZoneTexte 73"/>
            <p:cNvSpPr txBox="1"/>
            <p:nvPr/>
          </p:nvSpPr>
          <p:spPr>
            <a:xfrm>
              <a:off x="5200061" y="2512874"/>
              <a:ext cx="1352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€ emplois</a:t>
              </a:r>
            </a:p>
            <a:p>
              <a:r>
                <a:rPr lang="fr-FR" sz="1200" dirty="0"/>
                <a:t>€ services publics</a:t>
              </a:r>
            </a:p>
            <a:p>
              <a:r>
                <a:rPr lang="fr-FR" sz="1200" dirty="0"/>
                <a:t>€ environnement</a:t>
              </a:r>
            </a:p>
            <a:p>
              <a:r>
                <a:rPr lang="fr-FR" sz="1200" dirty="0"/>
                <a:t>€ R&amp;D…</a:t>
              </a:r>
            </a:p>
          </p:txBody>
        </p:sp>
      </p:grpSp>
      <p:sp>
        <p:nvSpPr>
          <p:cNvPr id="81" name="Flèche droite 80"/>
          <p:cNvSpPr/>
          <p:nvPr/>
        </p:nvSpPr>
        <p:spPr>
          <a:xfrm>
            <a:off x="6156176" y="3512634"/>
            <a:ext cx="384798" cy="195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16" y="3123363"/>
            <a:ext cx="833204" cy="833204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948264" y="3167076"/>
            <a:ext cx="33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%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2" descr="Afficher l'image d'origin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45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30326" y="5824796"/>
            <a:ext cx="195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Explication :</a:t>
            </a:r>
          </a:p>
          <a:p>
            <a:r>
              <a:rPr lang="fr-FR" sz="1400" dirty="0" smtClean="0"/>
              <a:t>« cliquez »</a:t>
            </a:r>
            <a:endParaRPr lang="fr-FR" sz="1600" dirty="0"/>
          </a:p>
        </p:txBody>
      </p:sp>
      <p:pic>
        <p:nvPicPr>
          <p:cNvPr id="5122" name="Picture 2" descr="Afficher l'image d'origine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0332" y="5720356"/>
            <a:ext cx="413929" cy="5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63283" y="4747774"/>
            <a:ext cx="9645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Détail </a:t>
            </a:r>
            <a:r>
              <a:rPr lang="fr-FR" sz="1400" dirty="0"/>
              <a:t>« cliquez »</a:t>
            </a:r>
          </a:p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4039547" y="4760850"/>
            <a:ext cx="10644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Détail</a:t>
            </a:r>
          </a:p>
          <a:p>
            <a:r>
              <a:rPr lang="fr-FR" sz="1400" dirty="0"/>
              <a:t>« cliquez »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1" grpId="0" animBg="1"/>
      <p:bldP spid="83" grpId="0"/>
      <p:bldP spid="2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827583" y="183754"/>
            <a:ext cx="87129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communiquer son impact positif ?     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6792"/>
            <a:ext cx="6336304" cy="452439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Afficher l'image d'orig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7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755576" y="148009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valoriser sa politique d’achats ?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" y="1124744"/>
            <a:ext cx="6589170" cy="47049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7568" y="6498373"/>
            <a:ext cx="462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Afficher l'image d'orig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6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805900" y="200313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QUI ? </a:t>
            </a:r>
            <a:r>
              <a:rPr lang="fr-FR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 permet à vos clients de mesurer…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2" y="1311734"/>
            <a:ext cx="1056285" cy="10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13794" y="241953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Entreprises TPE/PME/ETI/GE</a:t>
            </a: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2" y="3010772"/>
            <a:ext cx="1056285" cy="10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09824"/>
            <a:ext cx="360040" cy="98861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62518" y="415030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Organismes</a:t>
            </a:r>
          </a:p>
          <a:p>
            <a:pPr algn="ctr"/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3794" y="60093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Consommateurs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2090710" y="1839876"/>
            <a:ext cx="1185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090710" y="3546942"/>
            <a:ext cx="1185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141986" y="5373216"/>
            <a:ext cx="1185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7568" y="6498373"/>
            <a:ext cx="4408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Retrouver tous les témoignages des entreprises Biom sur  </a:t>
            </a:r>
            <a:endParaRPr 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Afficher l'image d'origi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75" y="6398949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76504" y="1695584"/>
            <a:ext cx="463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performance économique et sociétale de leur politique d’achat</a:t>
            </a:r>
          </a:p>
          <a:p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de communiquer sur le bien qu’ils font aux autres…</a:t>
            </a:r>
            <a:endParaRPr lang="fr-F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76504" y="3394729"/>
            <a:ext cx="493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performance économique et sociétale de leur dépense publique</a:t>
            </a:r>
          </a:p>
          <a:p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de communiquer auprès des entreprises et des électeurs…</a:t>
            </a:r>
            <a:endParaRPr lang="fr-F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76504" y="5224037"/>
            <a:ext cx="443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Consommer en mesurant leur efficacité à développer l’emploi</a:t>
            </a:r>
          </a:p>
          <a:p>
            <a:r>
              <a:rPr lang="fr-F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à construire la société de demain…</a:t>
            </a:r>
            <a:endParaRPr lang="fr-F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hlinkClick r:id="" action="ppaction://customshow?id=5&amp;return=tru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14885"/>
            <a:ext cx="1094268" cy="7813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93967" y="3000452"/>
            <a:ext cx="8640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Détail</a:t>
            </a:r>
          </a:p>
          <a:p>
            <a:r>
              <a:rPr lang="fr-FR" sz="1100" dirty="0" smtClean="0"/>
              <a:t>« cliquez »</a:t>
            </a:r>
            <a:endParaRPr lang="fr-FR" sz="1200" dirty="0" smtClean="0"/>
          </a:p>
        </p:txBody>
      </p:sp>
      <p:pic>
        <p:nvPicPr>
          <p:cNvPr id="29" name="Image 28">
            <a:hlinkClick r:id="" action="ppaction://customshow?id=8&amp;return=tru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75" y="3901124"/>
            <a:ext cx="995522" cy="710847"/>
          </a:xfrm>
          <a:prstGeom prst="rect">
            <a:avLst/>
          </a:prstGeom>
        </p:spPr>
      </p:pic>
      <p:pic>
        <p:nvPicPr>
          <p:cNvPr id="36" name="Image 35">
            <a:hlinkClick r:id="" action="ppaction://customshow?id=6&amp;return=true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8500" y="3866883"/>
            <a:ext cx="1115313" cy="78071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951330" y="4667602"/>
            <a:ext cx="924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Détail</a:t>
            </a:r>
          </a:p>
          <a:p>
            <a:r>
              <a:rPr lang="fr-FR" sz="1100" dirty="0" smtClean="0"/>
              <a:t>« cliquez »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44" y="5696684"/>
            <a:ext cx="744069" cy="7440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16" y="5705097"/>
            <a:ext cx="735656" cy="7356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43" y="5703112"/>
            <a:ext cx="737641" cy="73764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145209" y="4656394"/>
            <a:ext cx="848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Détail</a:t>
            </a:r>
          </a:p>
          <a:p>
            <a:r>
              <a:rPr lang="fr-FR" sz="1100" dirty="0" smtClean="0"/>
              <a:t>« cliquez »</a:t>
            </a:r>
          </a:p>
        </p:txBody>
      </p:sp>
      <p:sp>
        <p:nvSpPr>
          <p:cNvPr id="2051" name="Espace réservé du numéro de diapositive 20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60" y="1440664"/>
            <a:ext cx="1628296" cy="16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853578" y="187971"/>
            <a:ext cx="10081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2B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QUOI faire ?  </a:t>
            </a:r>
            <a:endParaRPr lang="fr-FR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1625345"/>
            <a:ext cx="1531184" cy="42043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7568" y="6498373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Retrouver tous les témoignages des entreprises Biom sur  </a:t>
            </a:r>
            <a:endParaRPr lang="fr-FR" sz="1200" dirty="0"/>
          </a:p>
        </p:txBody>
      </p:sp>
      <p:pic>
        <p:nvPicPr>
          <p:cNvPr id="6" name="Picture 2" descr="Afficher l'image d'orig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75" y="6407348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72" y="1678364"/>
            <a:ext cx="1238029" cy="12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2846" y="2911191"/>
            <a:ext cx="253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Développer son « Business »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2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7175"/>
            <a:ext cx="1377196" cy="13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106248" y="5280946"/>
            <a:ext cx="1948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Animer ses équipes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59832" y="2911190"/>
            <a:ext cx="2541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Valoriser sa politique d’achats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16163" y="2911190"/>
            <a:ext cx="186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Renforcer son image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5280945"/>
            <a:ext cx="240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Développer ses réseaux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6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6248" y="4003301"/>
            <a:ext cx="1687278" cy="12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93" y="1731106"/>
            <a:ext cx="935687" cy="9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/>
        </p:nvCxnSpPr>
        <p:spPr>
          <a:xfrm>
            <a:off x="899592" y="1124744"/>
            <a:ext cx="7691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Afficher l'image d'origine">
            <a:hlinkClick r:id="rId10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55" y="3151598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fficher l'image d'origine">
            <a:hlinkClick r:id="rId1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91" y="3185571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fficher l'image d'origine">
            <a:hlinkClick r:id="rId1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89" y="5521931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ficher l'image d'origine">
            <a:hlinkClick r:id="rId1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19" y="3169887"/>
            <a:ext cx="612068" cy="4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81965" y="3490733"/>
            <a:ext cx="172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« Vidéo cliquez »</a:t>
            </a:r>
            <a:endParaRPr lang="fr-FR" sz="140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57C7-01A7-4865-95DA-83F0508D921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39527"/>
            <a:ext cx="2643519" cy="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6875</TotalTime>
  <Words>811</Words>
  <Application>Microsoft Office PowerPoint</Application>
  <PresentationFormat>Affichage à l'écran (4:3)</PresentationFormat>
  <Paragraphs>236</Paragraphs>
  <Slides>28</Slides>
  <Notes>17</Notes>
  <HiddenSlides>0</HiddenSlides>
  <MMClips>3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  <vt:variant>
        <vt:lpstr>Diaporamas personnalisés</vt:lpstr>
      </vt:variant>
      <vt:variant>
        <vt:i4>9</vt:i4>
      </vt:variant>
    </vt:vector>
  </HeadingPairs>
  <TitlesOfParts>
    <vt:vector size="43" baseType="lpstr">
      <vt:lpstr>Arial</vt:lpstr>
      <vt:lpstr>Calibri</vt:lpstr>
      <vt:lpstr>Monotype Corsiva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Evalutation</vt:lpstr>
      <vt:lpstr>Supports Marketing &amp; Communication et outils commerciaux</vt:lpstr>
      <vt:lpstr>Formation</vt:lpstr>
      <vt:lpstr>Accompagnement</vt:lpstr>
      <vt:lpstr>Mission de Biom</vt:lpstr>
      <vt:lpstr>Comment communiquer...</vt:lpstr>
      <vt:lpstr>Mission</vt:lpstr>
      <vt:lpstr>Leclerc</vt:lpstr>
      <vt:lpstr>Où va mon argent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</dc:creator>
  <cp:lastModifiedBy>Céline Legrand</cp:lastModifiedBy>
  <cp:revision>583</cp:revision>
  <cp:lastPrinted>2015-10-27T13:28:37Z</cp:lastPrinted>
  <dcterms:created xsi:type="dcterms:W3CDTF">2014-12-02T14:59:05Z</dcterms:created>
  <dcterms:modified xsi:type="dcterms:W3CDTF">2017-01-24T14:24:42Z</dcterms:modified>
  <cp:contentStatus/>
</cp:coreProperties>
</file>